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274" r:id="rId3"/>
    <p:sldId id="735" r:id="rId4"/>
    <p:sldId id="736" r:id="rId5"/>
    <p:sldId id="576" r:id="rId6"/>
    <p:sldId id="707" r:id="rId7"/>
    <p:sldId id="709" r:id="rId8"/>
    <p:sldId id="708" r:id="rId9"/>
    <p:sldId id="710" r:id="rId10"/>
    <p:sldId id="722" r:id="rId11"/>
    <p:sldId id="725" r:id="rId12"/>
    <p:sldId id="724" r:id="rId13"/>
    <p:sldId id="723" r:id="rId14"/>
    <p:sldId id="711" r:id="rId15"/>
    <p:sldId id="727" r:id="rId16"/>
    <p:sldId id="726" r:id="rId17"/>
    <p:sldId id="713" r:id="rId18"/>
    <p:sldId id="714" r:id="rId19"/>
    <p:sldId id="728" r:id="rId20"/>
    <p:sldId id="715" r:id="rId21"/>
    <p:sldId id="716" r:id="rId22"/>
    <p:sldId id="717" r:id="rId23"/>
    <p:sldId id="729" r:id="rId24"/>
    <p:sldId id="730" r:id="rId25"/>
    <p:sldId id="731" r:id="rId26"/>
    <p:sldId id="721" r:id="rId27"/>
    <p:sldId id="457" r:id="rId28"/>
    <p:sldId id="732" r:id="rId29"/>
    <p:sldId id="733" r:id="rId30"/>
    <p:sldId id="734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D06E64D-76A5-454E-9796-2017EAC3F2F7}">
          <p14:sldIdLst>
            <p14:sldId id="274"/>
            <p14:sldId id="735"/>
            <p14:sldId id="736"/>
          </p14:sldIdLst>
        </p14:section>
        <p14:section name="XML" id="{813DF7E2-74AB-4E3A-9B46-2566DC216237}">
          <p14:sldIdLst>
            <p14:sldId id="576"/>
            <p14:sldId id="707"/>
            <p14:sldId id="709"/>
            <p14:sldId id="708"/>
            <p14:sldId id="710"/>
            <p14:sldId id="722"/>
            <p14:sldId id="725"/>
            <p14:sldId id="724"/>
            <p14:sldId id="723"/>
            <p14:sldId id="711"/>
            <p14:sldId id="727"/>
            <p14:sldId id="726"/>
            <p14:sldId id="713"/>
            <p14:sldId id="714"/>
            <p14:sldId id="728"/>
            <p14:sldId id="715"/>
            <p14:sldId id="716"/>
            <p14:sldId id="717"/>
            <p14:sldId id="729"/>
            <p14:sldId id="730"/>
            <p14:sldId id="731"/>
            <p14:sldId id="721"/>
          </p14:sldIdLst>
        </p14:section>
        <p14:section name="Summary" id="{BD60B6E9-85E7-49E8-9F66-AE28A5DD5D66}">
          <p14:sldIdLst>
            <p14:sldId id="457"/>
            <p14:sldId id="732"/>
            <p14:sldId id="733"/>
            <p14:sldId id="7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85C0E"/>
    <a:srgbClr val="FBEEDC"/>
    <a:srgbClr val="CC0000"/>
    <a:srgbClr val="F0A22E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54" autoAdjust="0"/>
    <p:restoredTop sz="79484" autoAdjust="0"/>
  </p:normalViewPr>
  <p:slideViewPr>
    <p:cSldViewPr>
      <p:cViewPr varScale="1">
        <p:scale>
          <a:sx n="91" d="100"/>
          <a:sy n="91" d="100"/>
        </p:scale>
        <p:origin x="84" y="3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2</a:t>
            </a:fld>
            <a:r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0124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777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72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1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8/1/2017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62964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7370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  <p:sldLayoutId id="214748367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advanced-hibernate" TargetMode="External"/><Relationship Id="rId7" Type="http://schemas.openxmlformats.org/officeDocument/2006/relationships/image" Target="../media/image1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://www.telenor.b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98812" y="914400"/>
            <a:ext cx="8417755" cy="1087372"/>
          </a:xfrm>
        </p:spPr>
        <p:txBody>
          <a:bodyPr>
            <a:normAutofit/>
          </a:bodyPr>
          <a:lstStyle/>
          <a:p>
            <a:r>
              <a:rPr lang="en-US" smtClean="0"/>
              <a:t>XML Processing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945983" y="1781599"/>
            <a:ext cx="5705941" cy="68663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Exporting and Importing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76638" y="3911969"/>
            <a:ext cx="2133598" cy="23414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76164">
            <a:off x="5269907" y="3653343"/>
            <a:ext cx="1487651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200" b="1" spc="5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XML</a:t>
            </a:r>
          </a:p>
          <a:p>
            <a:pPr algn="ctr">
              <a:lnSpc>
                <a:spcPct val="85000"/>
              </a:lnSpc>
            </a:pPr>
            <a:r>
              <a:rPr lang="en-US" sz="2200" b="1" spc="5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Processing</a:t>
            </a:r>
            <a:endParaRPr lang="en-US" sz="22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401" y="3533940"/>
            <a:ext cx="3025185" cy="302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Root</a:t>
            </a:r>
            <a:endParaRPr lang="bg-BG" dirty="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226835" y="1696637"/>
            <a:ext cx="11657738" cy="9764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</a:t>
            </a:r>
            <a:r>
              <a:rPr lang="en-US" sz="1800" b="1" noProof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UTF-8</a:t>
            </a:r>
            <a:r>
              <a:rPr lang="en-US" sz="1800" b="1" noProof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1800" b="1" noProof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1800" b="1" noProof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&lt;person</a:t>
            </a:r>
            <a:r>
              <a:rPr lang="en-US" sz="1800" b="1" noProof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800" b="1" noProof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person&gt;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18758" y="1151121"/>
            <a:ext cx="11664281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1674812" y="1752600"/>
            <a:ext cx="1143000" cy="344803"/>
          </a:xfrm>
          <a:prstGeom prst="wedgeRoundRectCallout">
            <a:avLst>
              <a:gd name="adj1" fmla="val -70615"/>
              <a:gd name="adj2" fmla="val 5865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Root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4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Element</a:t>
            </a:r>
            <a:endParaRPr lang="bg-BG" dirty="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226835" y="1696637"/>
            <a:ext cx="11657738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</a:t>
            </a:r>
            <a:r>
              <a:rPr lang="en-US" sz="1800" b="1" noProof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UTF-8</a:t>
            </a:r>
            <a:r>
              <a:rPr lang="en-US" sz="1800" b="1" noProof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1800" b="1" noProof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1800" b="1" noProof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&lt;person&gt;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&lt;firstName&gt;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Teodor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&lt;/firstName&gt;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800" b="1" noProof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person&gt;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18758" y="1151121"/>
            <a:ext cx="11664281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4799012" y="2069751"/>
            <a:ext cx="1143000" cy="344803"/>
          </a:xfrm>
          <a:prstGeom prst="wedgeRoundRectCallout">
            <a:avLst>
              <a:gd name="adj1" fmla="val -70615"/>
              <a:gd name="adj2" fmla="val 5865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72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Attribute</a:t>
            </a:r>
            <a:endParaRPr lang="bg-BG" dirty="0"/>
          </a:p>
        </p:txBody>
      </p:sp>
      <p:sp>
        <p:nvSpPr>
          <p:cNvPr id="29" name="Text Placeholder 5"/>
          <p:cNvSpPr txBox="1">
            <a:spLocks/>
          </p:cNvSpPr>
          <p:nvPr/>
        </p:nvSpPr>
        <p:spPr>
          <a:xfrm>
            <a:off x="255244" y="1670596"/>
            <a:ext cx="11657738" cy="9764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</a:t>
            </a:r>
            <a:r>
              <a:rPr lang="en-US" sz="1800" b="1" noProof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UTF-8</a:t>
            </a:r>
            <a:r>
              <a:rPr lang="en-US" sz="1800" b="1" noProof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1800" b="1" noProof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1800" b="1" noProof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800" b="1" noProof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 </a:t>
            </a:r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 =</a:t>
            </a:r>
            <a:r>
              <a:rPr lang="bg-BG" sz="1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Teodor</a:t>
            </a:r>
            <a:r>
              <a:rPr lang="bg-BG" sz="1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1800" b="1" noProof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1800" b="1" noProof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800" b="1" noProof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person&gt;</a:t>
            </a:r>
          </a:p>
        </p:txBody>
      </p:sp>
      <p:sp>
        <p:nvSpPr>
          <p:cNvPr id="30" name="Text Placeholder 5"/>
          <p:cNvSpPr txBox="1">
            <a:spLocks/>
          </p:cNvSpPr>
          <p:nvPr/>
        </p:nvSpPr>
        <p:spPr>
          <a:xfrm>
            <a:off x="247167" y="1125080"/>
            <a:ext cx="11664281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2665412" y="2474597"/>
            <a:ext cx="1295400" cy="344803"/>
          </a:xfrm>
          <a:prstGeom prst="wedgeRoundRectCallout">
            <a:avLst>
              <a:gd name="adj1" fmla="val -38431"/>
              <a:gd name="adj2" fmla="val -9070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Attribute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0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Child</a:t>
            </a:r>
            <a:endParaRPr lang="bg-BG" dirty="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226835" y="1696637"/>
            <a:ext cx="11657738" cy="20843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</a:t>
            </a:r>
            <a:r>
              <a:rPr lang="en-US" sz="1800" b="1" noProof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UTF-8</a:t>
            </a:r>
            <a:r>
              <a:rPr lang="en-US" sz="1800" b="1" noProof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1800" b="1" noProof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1800" b="1" noProof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&lt;person&gt;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1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address&gt;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&lt;country&gt;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Bulgaria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&lt;/country&gt;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&lt;city&gt;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Stara Zagora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&lt;/city&gt;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&lt;/address&gt;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800" b="1" noProof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person&gt;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18758" y="1151121"/>
            <a:ext cx="11664281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2360612" y="2020919"/>
            <a:ext cx="1143000" cy="344803"/>
          </a:xfrm>
          <a:prstGeom prst="wedgeRoundRectCallout">
            <a:avLst>
              <a:gd name="adj1" fmla="val -70615"/>
              <a:gd name="adj2" fmla="val 5865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Child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Structure</a:t>
            </a:r>
            <a:endParaRPr lang="bg-BG" dirty="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226835" y="1696637"/>
            <a:ext cx="11657738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</a:t>
            </a:r>
            <a:r>
              <a:rPr lang="en-US" sz="1800" b="1" noProof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UTF-8</a:t>
            </a:r>
            <a:r>
              <a:rPr lang="en-US" sz="1800" b="1" noProof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1800" b="1" noProof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1800" b="1" noProof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&lt;person&gt;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800" b="1" noProof="1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phoneNumbers&gt;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&lt;phoneNumber&gt;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&lt;number&gt;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08983248798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&lt;/number&gt;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&lt;/phoneNumber&gt;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&lt;phoneNumber&gt;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&lt;number&gt;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08983243143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&lt;/number&gt;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&lt;/phoneNumber&gt;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&lt;/phoneNumbers&gt;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&lt;/person&gt;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18758" y="1151121"/>
            <a:ext cx="11664281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AutoShape 7"/>
          <p:cNvSpPr>
            <a:spLocks noChangeArrowheads="1"/>
          </p:cNvSpPr>
          <p:nvPr/>
        </p:nvSpPr>
        <p:spPr bwMode="auto">
          <a:xfrm>
            <a:off x="2970212" y="2230113"/>
            <a:ext cx="1251182" cy="344803"/>
          </a:xfrm>
          <a:prstGeom prst="wedgeRoundRectCallout">
            <a:avLst>
              <a:gd name="adj1" fmla="val -61008"/>
              <a:gd name="adj2" fmla="val 2207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Wrapper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51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Structure</a:t>
            </a:r>
            <a:endParaRPr lang="bg-BG" dirty="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226835" y="1696637"/>
            <a:ext cx="11657738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</a:t>
            </a:r>
            <a:r>
              <a:rPr lang="en-US" sz="1800" b="1" noProof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UTF-8</a:t>
            </a:r>
            <a:r>
              <a:rPr lang="en-US" sz="1800" b="1" noProof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1800" b="1" noProof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1800" b="1" noProof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&lt;person&gt;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&lt;firstName&gt;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Teodor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&lt;/firstName&gt;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&lt;address&gt;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&lt;country&gt;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Bulgaria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&lt;/country&gt;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&lt;city&gt;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Stara Zagora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&lt;/city&gt;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&lt;/address&gt;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&lt;phoneNumbers&gt;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&lt;phoneNumber&gt;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&lt;number&gt;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08983248798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&lt;/number&gt;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&lt;/phoneNumber&gt;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&lt;phoneNumber&gt;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&lt;number&gt;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08983243143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&lt;/number&gt;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&lt;/phoneNumber&gt;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&lt;/phoneNumbers&gt;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&lt;/person&gt;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18758" y="1151121"/>
            <a:ext cx="11664281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3198812" y="1227829"/>
            <a:ext cx="1143000" cy="344803"/>
          </a:xfrm>
          <a:prstGeom prst="wedgeRoundRectCallout">
            <a:avLst>
              <a:gd name="adj1" fmla="val -40270"/>
              <a:gd name="adj2" fmla="val 9523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Prolog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1293812" y="1572632"/>
            <a:ext cx="1143000" cy="344803"/>
          </a:xfrm>
          <a:prstGeom prst="wedgeRoundRectCallout">
            <a:avLst>
              <a:gd name="adj1" fmla="val -40270"/>
              <a:gd name="adj2" fmla="val 9523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Root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4799012" y="2069751"/>
            <a:ext cx="1143000" cy="344803"/>
          </a:xfrm>
          <a:prstGeom prst="wedgeRoundRectCallout">
            <a:avLst>
              <a:gd name="adj1" fmla="val -70615"/>
              <a:gd name="adj2" fmla="val 5865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2284412" y="2355022"/>
            <a:ext cx="1143000" cy="344803"/>
          </a:xfrm>
          <a:prstGeom prst="wedgeRoundRectCallout">
            <a:avLst>
              <a:gd name="adj1" fmla="val -70615"/>
              <a:gd name="adj2" fmla="val 5865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Child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3275012" y="3640528"/>
            <a:ext cx="1143000" cy="344803"/>
          </a:xfrm>
          <a:prstGeom prst="wedgeRoundRectCallout">
            <a:avLst>
              <a:gd name="adj1" fmla="val -70615"/>
              <a:gd name="adj2" fmla="val 5865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Child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3402176" y="4538981"/>
            <a:ext cx="1143000" cy="344803"/>
          </a:xfrm>
          <a:prstGeom prst="wedgeRoundRectCallout">
            <a:avLst>
              <a:gd name="adj1" fmla="val -70615"/>
              <a:gd name="adj2" fmla="val 5865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Child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5103812" y="2589302"/>
            <a:ext cx="1143000" cy="344803"/>
          </a:xfrm>
          <a:prstGeom prst="wedgeRoundRectCallout">
            <a:avLst>
              <a:gd name="adj1" fmla="val -70615"/>
              <a:gd name="adj2" fmla="val 5865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5" name="AutoShape 7"/>
          <p:cNvSpPr>
            <a:spLocks noChangeArrowheads="1"/>
          </p:cNvSpPr>
          <p:nvPr/>
        </p:nvSpPr>
        <p:spPr bwMode="auto">
          <a:xfrm>
            <a:off x="4883817" y="3193796"/>
            <a:ext cx="1143000" cy="344803"/>
          </a:xfrm>
          <a:prstGeom prst="wedgeRoundRectCallout">
            <a:avLst>
              <a:gd name="adj1" fmla="val -71534"/>
              <a:gd name="adj2" fmla="val -236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6" name="AutoShape 7"/>
          <p:cNvSpPr>
            <a:spLocks noChangeArrowheads="1"/>
          </p:cNvSpPr>
          <p:nvPr/>
        </p:nvSpPr>
        <p:spPr bwMode="auto">
          <a:xfrm>
            <a:off x="5789612" y="4317841"/>
            <a:ext cx="1143000" cy="344803"/>
          </a:xfrm>
          <a:prstGeom prst="wedgeRoundRectCallout">
            <a:avLst>
              <a:gd name="adj1" fmla="val -71534"/>
              <a:gd name="adj2" fmla="val -236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7" name="AutoShape 7"/>
          <p:cNvSpPr>
            <a:spLocks noChangeArrowheads="1"/>
          </p:cNvSpPr>
          <p:nvPr/>
        </p:nvSpPr>
        <p:spPr bwMode="auto">
          <a:xfrm>
            <a:off x="5789612" y="5160050"/>
            <a:ext cx="1143000" cy="344803"/>
          </a:xfrm>
          <a:prstGeom prst="wedgeRoundRectCallout">
            <a:avLst>
              <a:gd name="adj1" fmla="val -71534"/>
              <a:gd name="adj2" fmla="val -236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8" name="AutoShape 7"/>
          <p:cNvSpPr>
            <a:spLocks noChangeArrowheads="1"/>
          </p:cNvSpPr>
          <p:nvPr/>
        </p:nvSpPr>
        <p:spPr bwMode="auto">
          <a:xfrm>
            <a:off x="238385" y="4145439"/>
            <a:ext cx="1251182" cy="344803"/>
          </a:xfrm>
          <a:prstGeom prst="wedgeRoundRectCallout">
            <a:avLst>
              <a:gd name="adj1" fmla="val -8086"/>
              <a:gd name="adj2" fmla="val -9070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Wrapper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38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2201679"/>
          </a:xfrm>
        </p:spPr>
        <p:txBody>
          <a:bodyPr/>
          <a:lstStyle/>
          <a:p>
            <a:r>
              <a:rPr lang="en-US" dirty="0"/>
              <a:t>Provide easy to use </a:t>
            </a:r>
            <a:r>
              <a:rPr lang="en-US" dirty="0" smtClean="0"/>
              <a:t>mechanisms </a:t>
            </a:r>
            <a:r>
              <a:rPr lang="en-US" dirty="0"/>
              <a:t>to convert </a:t>
            </a:r>
            <a:r>
              <a:rPr lang="en-US" dirty="0" smtClean="0"/>
              <a:t>XML </a:t>
            </a:r>
            <a:r>
              <a:rPr lang="en-US" dirty="0"/>
              <a:t>to JSON and vice-versa</a:t>
            </a:r>
          </a:p>
          <a:p>
            <a:r>
              <a:rPr lang="en-US" dirty="0" smtClean="0"/>
              <a:t>Generate </a:t>
            </a:r>
            <a:r>
              <a:rPr lang="en-US" dirty="0"/>
              <a:t>compact and readability </a:t>
            </a:r>
            <a:r>
              <a:rPr lang="en-US" dirty="0" smtClean="0"/>
              <a:t>XML </a:t>
            </a:r>
            <a:r>
              <a:rPr lang="en-US" dirty="0"/>
              <a:t>output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JAXB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8012" y="4355516"/>
            <a:ext cx="11118958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&lt;groupId&gt;com.sun.xml.bind&lt;/groupId&gt;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&lt;artifactId&gt;jaxb-impl&lt;/artifactId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dependency&gt;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1774" y="3810000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48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3039879"/>
          </a:xfrm>
        </p:spPr>
        <p:txBody>
          <a:bodyPr>
            <a:normAutofit/>
          </a:bodyPr>
          <a:lstStyle/>
          <a:p>
            <a:r>
              <a:rPr lang="en-US" dirty="0" err="1"/>
              <a:t>JAXBContext</a:t>
            </a:r>
            <a:r>
              <a:rPr lang="en-US" dirty="0"/>
              <a:t> </a:t>
            </a:r>
            <a:r>
              <a:rPr lang="en-US" dirty="0" smtClean="0"/>
              <a:t>objects are responsible for the XML manipulations</a:t>
            </a:r>
            <a:endParaRPr lang="en-US" dirty="0"/>
          </a:p>
          <a:p>
            <a:r>
              <a:rPr lang="en-US" dirty="0" err="1"/>
              <a:t>JAXBContext.newInstance</a:t>
            </a:r>
            <a:r>
              <a:rPr lang="en-US" dirty="0"/>
              <a:t>(</a:t>
            </a:r>
            <a:r>
              <a:rPr lang="en-US" dirty="0" err="1"/>
              <a:t>object.getClass</a:t>
            </a:r>
            <a:r>
              <a:rPr lang="en-US" dirty="0"/>
              <a:t>()) </a:t>
            </a:r>
            <a:r>
              <a:rPr lang="en-US" dirty="0" smtClean="0"/>
              <a:t>creates an instance of </a:t>
            </a:r>
            <a:r>
              <a:rPr lang="en-US" dirty="0" err="1"/>
              <a:t>JAXBContext</a:t>
            </a:r>
            <a:endParaRPr lang="en-US" dirty="0" smtClean="0"/>
          </a:p>
          <a:p>
            <a:r>
              <a:rPr lang="en-GB" dirty="0" err="1" smtClean="0"/>
              <a:t>object.getClass</a:t>
            </a:r>
            <a:r>
              <a:rPr lang="en-GB" dirty="0" smtClean="0"/>
              <a:t> is the class that we will export/import</a:t>
            </a:r>
          </a:p>
          <a:p>
            <a:endParaRPr lang="en-GB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JAXB Initialization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7454" y="5105400"/>
            <a:ext cx="11118958" cy="4224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this.jaxbContext = JAXBContext.newInstance(object.getClass());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41216" y="4559884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XMLParser.java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80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021079"/>
          </a:xfrm>
        </p:spPr>
        <p:txBody>
          <a:bodyPr>
            <a:noAutofit/>
          </a:bodyPr>
          <a:lstStyle/>
          <a:p>
            <a:pPr lvl="0"/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@XmlRootElement </a:t>
            </a:r>
            <a:r>
              <a:rPr lang="bg-BG" sz="2800" dirty="0"/>
              <a:t>– Root of the XML. It will be the beginning tag.</a:t>
            </a:r>
          </a:p>
          <a:p>
            <a:pPr lvl="0"/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@XmlAccessorType(XmlAccessType.FIELD)</a:t>
            </a:r>
            <a:r>
              <a:rPr lang="bg-BG" sz="2800" dirty="0"/>
              <a:t> – put your annotations on fields only</a:t>
            </a:r>
          </a:p>
          <a:p>
            <a:pPr lvl="0"/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@XmlAttribute</a:t>
            </a:r>
            <a:r>
              <a:rPr lang="bg-BG" sz="2800" dirty="0"/>
              <a:t> – makrs the field as an attribute</a:t>
            </a:r>
          </a:p>
          <a:p>
            <a:pPr lvl="0"/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@XmlElement</a:t>
            </a:r>
            <a:r>
              <a:rPr lang="bg-BG" sz="2800" dirty="0"/>
              <a:t> – makrs the field as an element</a:t>
            </a:r>
          </a:p>
          <a:p>
            <a:pPr lvl="0"/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@XmlElementWrapper(name = </a:t>
            </a:r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</a:rPr>
              <a:t>")</a:t>
            </a:r>
            <a:r>
              <a:rPr lang="bg-BG" sz="2800" dirty="0" smtClean="0"/>
              <a:t> </a:t>
            </a:r>
            <a:r>
              <a:rPr lang="bg-BG" sz="2800" dirty="0"/>
              <a:t>– wraps the array of </a:t>
            </a:r>
            <a:r>
              <a:rPr lang="en-US" sz="2800" dirty="0" smtClean="0"/>
              <a:t>phone numbers</a:t>
            </a:r>
            <a:r>
              <a:rPr lang="bg-BG" sz="2800" dirty="0" smtClean="0"/>
              <a:t> </a:t>
            </a:r>
            <a:r>
              <a:rPr lang="bg-BG" sz="2800" dirty="0"/>
              <a:t>with tag </a:t>
            </a:r>
            <a:r>
              <a:rPr lang="bg-BG" sz="2800" dirty="0" smtClean="0"/>
              <a:t>“</a:t>
            </a:r>
            <a:r>
              <a:rPr lang="en-GB" sz="2800" dirty="0"/>
              <a:t>numbers</a:t>
            </a:r>
            <a:r>
              <a:rPr lang="bg-BG" sz="2800" dirty="0" smtClean="0"/>
              <a:t>”</a:t>
            </a:r>
            <a:endParaRPr lang="bg-BG" sz="2800" dirty="0"/>
          </a:p>
          <a:p>
            <a:pPr lvl="0"/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@XmlTransient </a:t>
            </a:r>
            <a:r>
              <a:rPr lang="bg-BG" sz="2800" dirty="0"/>
              <a:t>– the field won’t be exported/imported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JAXB Annotations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6039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Single Object to XML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99854" y="1612316"/>
            <a:ext cx="11118958" cy="26076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@XmlRootElement(name = "address")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@XmlAccessorType(XmlAccessType.FIELD)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AddressJsonDto implements Serializable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@XmlAttribute(name = "country</a:t>
            </a:r>
            <a:r>
              <a:rPr lang="en-US" sz="1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country;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@XmlElement(name = "city</a:t>
            </a:r>
            <a:r>
              <a:rPr lang="en-US" sz="1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city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93616" y="1066800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AddressDto.java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99854" y="5270509"/>
            <a:ext cx="11118958" cy="1376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Marshaller jaxbMarshaller = jaxbContext.createMarshaller();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jaxbMarshaller.setProperty(Marshaller.JAXB_FORMATTED_OUTPUT, Boolean.TRUE);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OutputStream outputStream = new FileOutputStream(fileName);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BufferedWriter bfw = new BufferedWriter(new OutputStreamWriter(outputStream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jaxbMarshaller.marshal(object, 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bfw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1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93616" y="4724993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XMLParser.java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513012" y="5819540"/>
            <a:ext cx="2209800" cy="364019"/>
          </a:xfrm>
          <a:prstGeom prst="wedgeRoundRectCallout">
            <a:avLst>
              <a:gd name="adj1" fmla="val -33313"/>
              <a:gd name="adj2" fmla="val 9523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Creates XML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3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4294967295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2</a:t>
            </a:fld>
            <a:endParaRPr lang="en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90413" y="1151120"/>
            <a:ext cx="11804821" cy="5570355"/>
          </a:xfrm>
          <a:prstGeom prst="rect">
            <a:avLst/>
          </a:prstGeom>
          <a:noFill/>
          <a:ln>
            <a:noFill/>
          </a:ln>
        </p:spPr>
        <p:txBody>
          <a:bodyPr lIns="108000" tIns="36000" rIns="108000" bIns="36000" anchor="t" anchorCtr="0">
            <a:no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/>
              <a:t>XML Export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/>
              <a:t>XML Import</a:t>
            </a:r>
            <a:endParaRPr lang="en-US" sz="3200" dirty="0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" sz="4000" b="1" i="0" u="none" strike="noStrike" cap="none" dirty="0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Table of Contents</a:t>
            </a:r>
          </a:p>
        </p:txBody>
      </p:sp>
      <p:sp>
        <p:nvSpPr>
          <p:cNvPr id="104" name="Shape 104"/>
          <p:cNvSpPr/>
          <p:nvPr/>
        </p:nvSpPr>
        <p:spPr>
          <a:xfrm rot="201516">
            <a:off x="5387759" y="3463723"/>
            <a:ext cx="1413327" cy="31701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0000" b="1" i="0" u="none" strike="noStrike" cap="none" dirty="0">
              <a:solidFill>
                <a:srgbClr val="FFCA9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27789" y="2971800"/>
            <a:ext cx="2462505" cy="317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Single Object to XML</a:t>
            </a:r>
            <a:endParaRPr lang="bg-BG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455612" y="455497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address.xml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468088" y="5100487"/>
            <a:ext cx="11118958" cy="11302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UTF-8"?&gt;</a:t>
            </a:r>
            <a:endParaRPr lang="en-US" sz="1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&lt;address country="Bulgaria"&gt;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&lt;city&gt;Sofia&lt;/city&gt;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&lt;/address&gt;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461850" y="1612316"/>
            <a:ext cx="11118958" cy="26076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@XmlRootElement(name = "address")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@XmlAccessorType(XmlAccessType.FIELD)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AddressJsonDto implements Serializable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@XmlAttribute(name = "country</a:t>
            </a:r>
            <a:r>
              <a:rPr lang="en-US" sz="1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country;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@XmlElement(name = "city</a:t>
            </a:r>
            <a:r>
              <a:rPr lang="en-US" sz="1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city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455612" y="1066800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AddressDto.java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43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Multiple Object to XML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82309" y="1600200"/>
            <a:ext cx="11118958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@XmlRootElement(name = "addresses")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@XmlAccessorType(XmlAccessType.FIELD)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AddressesDto {</a:t>
            </a:r>
            <a:endParaRPr lang="en-US" sz="1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@XmlElement(name = "address")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List&lt;AddressJsonDto&gt; addressJsonDtos;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87017" y="1054684"/>
            <a:ext cx="1111425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AddressesDto.java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70860" y="4268446"/>
            <a:ext cx="11118958" cy="6378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AddressesDto addressJsonDtos = new AddressesDto();</a:t>
            </a:r>
            <a:b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jaxbMarshaller.marshal(addressesDto, bfw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1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476071" y="3722930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XMLParser.java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90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Multiple Object to XML</a:t>
            </a:r>
            <a:endParaRPr lang="bg-BG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447454" y="2752665"/>
            <a:ext cx="11118958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addresses.json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455612" y="3298181"/>
            <a:ext cx="11118958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encoding="UTF-8" standalone="yes"?&gt;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&lt;addresses&gt;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&lt;address country=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"Bulgaria"</a:t>
            </a: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&lt;city&gt;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</a:t>
            </a: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&lt;/city&gt;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&lt;/address&gt;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&lt;address </a:t>
            </a:r>
            <a:r>
              <a:rPr lang="en-US" sz="1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country=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Spain"</a:t>
            </a:r>
            <a:r>
              <a:rPr lang="en-US" sz="1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1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city&gt;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Barcelona</a:t>
            </a:r>
            <a:r>
              <a:rPr lang="en-US" sz="1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&lt;/address&gt;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&lt;/addresses&gt;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70860" y="1840916"/>
            <a:ext cx="11118958" cy="6378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AddressesDto addressJsonDtos = new AddressesDto();</a:t>
            </a:r>
            <a:b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jaxbMarshaller.marshal(addressesDto, bfw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1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476071" y="1295400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XMLParser.java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45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Single Object from XML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99854" y="1612316"/>
            <a:ext cx="11118958" cy="26076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@XmlRootElement(name = "address")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@XmlAccessorType(XmlAccessType.FIELD)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AddressJsonDto implements Serializable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@XmlAttribute(name = "country</a:t>
            </a:r>
            <a:r>
              <a:rPr lang="en-US" sz="1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country;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@XmlElement(name = "city</a:t>
            </a:r>
            <a:r>
              <a:rPr lang="en-US" sz="1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city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93616" y="1066800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AddressDto.java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99854" y="5270509"/>
            <a:ext cx="11118958" cy="1376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JAXBContext jaxbContext = 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JAXBContext.newInstance(AddressDto.class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InputStream 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inputStream = getClass().getResourceAsStream("/files/input/xml/address.xml");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BufferedReader 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bfr = new BufferedReader(new InputStreamReader(inputStream));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Unmarshaller 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unmarshaller = jaxbContext.createUnmarshaller();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AddressDto addressDto 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(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AddressDto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unmarshaller.unmarshal(bfr);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93616" y="4724993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XMLParser.java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246812" y="5904239"/>
            <a:ext cx="2209800" cy="364019"/>
          </a:xfrm>
          <a:prstGeom prst="wedgeRoundRectCallout">
            <a:avLst>
              <a:gd name="adj1" fmla="val -33313"/>
              <a:gd name="adj2" fmla="val 9523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Creates Object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78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Single Object from XML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98494" y="1769150"/>
            <a:ext cx="6270958" cy="26076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@XmlRootElement(name = "address")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@XmlAccessorType(XmlAccessType.FIELD)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AddressJsonDto implements Serializable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@XmlAttribute(name = "country</a:t>
            </a:r>
            <a:r>
              <a:rPr lang="en-US" sz="1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country;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@XmlElement(name = "city</a:t>
            </a:r>
            <a:r>
              <a:rPr lang="en-US" sz="1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city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93616" y="1223634"/>
            <a:ext cx="627447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AddressDto.java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543828" y="2145716"/>
            <a:ext cx="4451406" cy="1376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encoding="UTF-8" standalone="yes"?&gt;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&lt;address country="Bulgaria"&gt;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&lt;city&gt;Sofia&lt;/city&gt;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&lt;/address&gt;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539460" y="1600200"/>
            <a:ext cx="4453904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address.xml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>
            <a:off x="3884612" y="2833973"/>
            <a:ext cx="3659216" cy="36642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503612" y="3097462"/>
            <a:ext cx="4497416" cy="829738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16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Multiple Object to XML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82309" y="1600200"/>
            <a:ext cx="11118958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JAXBContext jaxbContext = JAXBContext.newInstance(AddressesDto.class);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InputStream inputStream = getClass().getResourceAsStream("/files/input/xml/addresses.xml");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BufferedReader bfr = new BufferedReader(new InputStreamReader(inputStream));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Unmarshaller unmarshaller = jaxbContext.createUnmarshaller();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AddressesDto addressesDto = (AddressesDto) unmarshaller.unmarshal(bfr);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87017" y="1054684"/>
            <a:ext cx="1111425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XMLParser.java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476071" y="3570086"/>
            <a:ext cx="11118958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addresses.xml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482309" y="4115602"/>
            <a:ext cx="11118958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encoding="UTF-8" standalone="yes"?&gt;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&lt;addresses&gt;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&lt;address country="Bulgaria"&gt;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&lt;city&gt;Sofia&lt;/city&gt;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&lt;/address&gt;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&lt;address country="Spain"&gt;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&lt;city&gt;Barcelona&lt;/city&gt;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&lt;/address&gt;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&lt;/addresses&gt;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237412" y="1043493"/>
            <a:ext cx="3048000" cy="383132"/>
          </a:xfrm>
          <a:prstGeom prst="wedgeRoundRectCallout">
            <a:avLst>
              <a:gd name="adj1" fmla="val -33313"/>
              <a:gd name="adj2" fmla="val 9523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that holds objects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41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XML </a:t>
            </a:r>
            <a:r>
              <a:rPr lang="en-US" sz="3200" dirty="0"/>
              <a:t>Export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XML </a:t>
            </a:r>
            <a:r>
              <a:rPr lang="en-US" sz="3200" dirty="0"/>
              <a:t>Import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6" y="3505200"/>
            <a:ext cx="3908432" cy="28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XML </a:t>
            </a:r>
            <a:r>
              <a:rPr lang="en-US"/>
              <a:t>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https://softuni.bg/courses/databases-advanced-hibernate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4624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94517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accent1"/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>
                <a:solidFill>
                  <a:schemeClr val="tx2"/>
                </a:solidFill>
              </a:rPr>
              <a:t>#db-advanced</a:t>
            </a:r>
            <a:endParaRPr lang="en-US" sz="6000" b="1" noProof="1" smtClean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50420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06"/>
            <a:ext cx="12188826" cy="68604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1830" y="0"/>
            <a:ext cx="12210655" cy="6861747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29" y="1182402"/>
            <a:ext cx="7886602" cy="443537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809" y="990600"/>
            <a:ext cx="6425303" cy="481897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42070" y="2552700"/>
            <a:ext cx="12230895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XML</a:t>
            </a:r>
            <a:endParaRPr lang="en-US" sz="8000" b="1" dirty="0">
              <a:ln>
                <a:solidFill>
                  <a:schemeClr val="bg1"/>
                </a:solidFill>
              </a:ln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7902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 = </a:t>
            </a:r>
            <a:r>
              <a:rPr lang="en-GB" dirty="0" err="1"/>
              <a:t>eXtensible</a:t>
            </a:r>
            <a:r>
              <a:rPr lang="en-GB" dirty="0"/>
              <a:t> </a:t>
            </a:r>
            <a:r>
              <a:rPr lang="en-GB" dirty="0" smtClean="0"/>
              <a:t>Mark-up Language</a:t>
            </a:r>
          </a:p>
          <a:p>
            <a:r>
              <a:rPr lang="en-US" dirty="0" smtClean="0"/>
              <a:t>XML is a lightweight </a:t>
            </a:r>
            <a:r>
              <a:rPr lang="en-US" dirty="0"/>
              <a:t>format that is used for data </a:t>
            </a:r>
            <a:r>
              <a:rPr lang="en-US" dirty="0" smtClean="0"/>
              <a:t>interchanging</a:t>
            </a:r>
          </a:p>
          <a:p>
            <a:r>
              <a:rPr lang="en-US" dirty="0"/>
              <a:t>XML is easy to read and </a:t>
            </a:r>
            <a:r>
              <a:rPr lang="en-US" dirty="0" smtClean="0"/>
              <a:t>write</a:t>
            </a:r>
          </a:p>
          <a:p>
            <a:r>
              <a:rPr lang="en-US" dirty="0"/>
              <a:t>XML</a:t>
            </a:r>
            <a:r>
              <a:rPr lang="en-GB" dirty="0" smtClean="0"/>
              <a:t> </a:t>
            </a:r>
            <a:r>
              <a:rPr lang="en-GB" dirty="0"/>
              <a:t>is language </a:t>
            </a:r>
            <a:r>
              <a:rPr lang="en-GB" dirty="0" smtClean="0"/>
              <a:t>independent</a:t>
            </a:r>
          </a:p>
          <a:p>
            <a:r>
              <a:rPr lang="en-US" dirty="0"/>
              <a:t>XML </a:t>
            </a:r>
            <a:r>
              <a:rPr lang="en-US" dirty="0" smtClean="0"/>
              <a:t>format is </a:t>
            </a:r>
            <a:r>
              <a:rPr lang="en-US" dirty="0"/>
              <a:t>primarily used to transmit data between a server and web </a:t>
            </a:r>
            <a:r>
              <a:rPr lang="en-US" dirty="0" smtClean="0"/>
              <a:t>application</a:t>
            </a:r>
          </a:p>
          <a:p>
            <a:r>
              <a:rPr lang="en-US" dirty="0"/>
              <a:t>The filename extension is </a:t>
            </a:r>
            <a:r>
              <a:rPr lang="en-US" b="1" dirty="0" smtClean="0"/>
              <a:t>.xml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Specifics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2422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</a:t>
            </a:r>
            <a:r>
              <a:rPr lang="en-US" dirty="0"/>
              <a:t>Example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6835" y="1696637"/>
            <a:ext cx="11657738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</a:t>
            </a:r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UTF-8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1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&lt;person&gt;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&lt;firstName&gt;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Teodor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&lt;/firstName&gt;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18758" y="1151121"/>
            <a:ext cx="11664281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989012" y="1470855"/>
            <a:ext cx="1676400" cy="405539"/>
          </a:xfrm>
          <a:prstGeom prst="wedgeRoundRectCallout">
            <a:avLst>
              <a:gd name="adj1" fmla="val -37911"/>
              <a:gd name="adj2" fmla="val 8251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Person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382615" y="1827966"/>
            <a:ext cx="1676400" cy="405539"/>
          </a:xfrm>
          <a:prstGeom prst="wedgeRoundRectCallout">
            <a:avLst>
              <a:gd name="adj1" fmla="val -37911"/>
              <a:gd name="adj2" fmla="val 8251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Person Name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Function</a:t>
            </a:r>
            <a:endParaRPr lang="bg-BG" dirty="0"/>
          </a:p>
        </p:txBody>
      </p:sp>
      <p:sp>
        <p:nvSpPr>
          <p:cNvPr id="5" name="Rectangle 4"/>
          <p:cNvSpPr/>
          <p:nvPr/>
        </p:nvSpPr>
        <p:spPr>
          <a:xfrm>
            <a:off x="989012" y="2209800"/>
            <a:ext cx="1600200" cy="29718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/>
              <a:t>Client</a:t>
            </a:r>
            <a:endParaRPr lang="bg-BG" sz="2000" dirty="0"/>
          </a:p>
        </p:txBody>
      </p:sp>
      <p:sp>
        <p:nvSpPr>
          <p:cNvPr id="6" name="Rectangle 5"/>
          <p:cNvSpPr/>
          <p:nvPr/>
        </p:nvSpPr>
        <p:spPr>
          <a:xfrm>
            <a:off x="1065212" y="2971800"/>
            <a:ext cx="1447800" cy="9144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person</a:t>
            </a:r>
            <a:br>
              <a:rPr lang="en-US" dirty="0" smtClean="0"/>
            </a:br>
            <a:r>
              <a:rPr lang="en-US" dirty="0" smtClean="0"/>
              <a:t>.</a:t>
            </a:r>
            <a:r>
              <a:rPr lang="en-US" dirty="0" err="1" smtClean="0"/>
              <a:t>js</a:t>
            </a:r>
            <a:endParaRPr lang="bg-BG" dirty="0"/>
          </a:p>
        </p:txBody>
      </p:sp>
      <p:sp>
        <p:nvSpPr>
          <p:cNvPr id="8" name="Rectangle 7"/>
          <p:cNvSpPr/>
          <p:nvPr/>
        </p:nvSpPr>
        <p:spPr>
          <a:xfrm>
            <a:off x="1070250" y="4038600"/>
            <a:ext cx="1447800" cy="9144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car.</a:t>
            </a:r>
            <a:br>
              <a:rPr lang="en-US" dirty="0" smtClean="0"/>
            </a:br>
            <a:r>
              <a:rPr lang="en-US" dirty="0" err="1" smtClean="0"/>
              <a:t>js</a:t>
            </a:r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>
            <a:off x="9599612" y="2209800"/>
            <a:ext cx="1600200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/>
              <a:t>Server</a:t>
            </a:r>
            <a:endParaRPr lang="bg-BG" sz="2000" dirty="0"/>
          </a:p>
        </p:txBody>
      </p:sp>
      <p:sp>
        <p:nvSpPr>
          <p:cNvPr id="10" name="Rectangle 9"/>
          <p:cNvSpPr/>
          <p:nvPr/>
        </p:nvSpPr>
        <p:spPr>
          <a:xfrm>
            <a:off x="9670774" y="2819400"/>
            <a:ext cx="1447800" cy="9144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PersonController.java</a:t>
            </a:r>
            <a:endParaRPr lang="bg-BG" sz="2000" dirty="0"/>
          </a:p>
        </p:txBody>
      </p:sp>
      <p:sp>
        <p:nvSpPr>
          <p:cNvPr id="11" name="Rectangle 10"/>
          <p:cNvSpPr/>
          <p:nvPr/>
        </p:nvSpPr>
        <p:spPr>
          <a:xfrm>
            <a:off x="9675812" y="3886200"/>
            <a:ext cx="1447800" cy="9144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CarController.java</a:t>
            </a:r>
            <a:endParaRPr lang="bg-BG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741612" y="3236843"/>
            <a:ext cx="664395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741612" y="3581400"/>
            <a:ext cx="664395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977613" y="3147392"/>
            <a:ext cx="1954999" cy="480391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person.xml</a:t>
            </a:r>
            <a:endParaRPr lang="bg-BG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741612" y="4227443"/>
            <a:ext cx="664395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741612" y="4572000"/>
            <a:ext cx="664395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977613" y="4159527"/>
            <a:ext cx="1954999" cy="480391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car.xml</a:t>
            </a:r>
            <a:endParaRPr lang="bg-BG" dirty="0"/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1797110" y="1356282"/>
            <a:ext cx="1566367" cy="472518"/>
          </a:xfrm>
          <a:prstGeom prst="wedgeRoundRectCallout">
            <a:avLst>
              <a:gd name="adj1" fmla="val -33313"/>
              <a:gd name="adj2" fmla="val 9523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JavaScript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10000045" y="1396001"/>
            <a:ext cx="1656967" cy="472518"/>
          </a:xfrm>
          <a:prstGeom prst="wedgeRoundRectCallout">
            <a:avLst>
              <a:gd name="adj1" fmla="val -33313"/>
              <a:gd name="adj2" fmla="val 9523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Java, PHP, C#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5" name="AutoShape 7"/>
          <p:cNvSpPr>
            <a:spLocks noChangeArrowheads="1"/>
          </p:cNvSpPr>
          <p:nvPr/>
        </p:nvSpPr>
        <p:spPr bwMode="auto">
          <a:xfrm>
            <a:off x="5311228" y="2375044"/>
            <a:ext cx="1566367" cy="472518"/>
          </a:xfrm>
          <a:prstGeom prst="wedgeRoundRectCallout">
            <a:avLst>
              <a:gd name="adj1" fmla="val -33313"/>
              <a:gd name="adj2" fmla="val 9523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XML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72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9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Structure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4355516"/>
            <a:ext cx="11118958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encoding="UTF-8"&gt;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&lt;person&gt;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&lt;firstName&gt;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Teodor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&lt;/firstName&gt;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&lt;address&gt;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&lt;country&gt;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Bulgaria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&lt;/country&gt;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&lt;city&gt;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Stara Zagora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&lt;/city&gt;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&lt;/address&gt;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1774" y="3810000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1381936" y="4195858"/>
            <a:ext cx="1143000" cy="344803"/>
          </a:xfrm>
          <a:prstGeom prst="wedgeRoundRectCallout">
            <a:avLst>
              <a:gd name="adj1" fmla="val -40270"/>
              <a:gd name="adj2" fmla="val 9523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Root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206213" y="5112373"/>
            <a:ext cx="1676400" cy="344803"/>
          </a:xfrm>
          <a:prstGeom prst="wedgeRoundRectCallout">
            <a:avLst>
              <a:gd name="adj1" fmla="val -62055"/>
              <a:gd name="adj2" fmla="val -4481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XML Element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561012" y="4372851"/>
            <a:ext cx="1770753" cy="328157"/>
          </a:xfrm>
          <a:prstGeom prst="wedgeRoundRectCallout">
            <a:avLst>
              <a:gd name="adj1" fmla="val -56668"/>
              <a:gd name="adj2" fmla="val 133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Prolog</a:t>
            </a:r>
            <a:endParaRPr lang="en-US" sz="20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23133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XML documents are formed as </a:t>
            </a:r>
            <a:r>
              <a:rPr lang="en-US" b="1" dirty="0"/>
              <a:t>element trees</a:t>
            </a:r>
            <a:r>
              <a:rPr lang="en-US" dirty="0"/>
              <a:t>.</a:t>
            </a:r>
          </a:p>
          <a:p>
            <a:r>
              <a:rPr lang="en-US" dirty="0"/>
              <a:t>An XML tree starts at a </a:t>
            </a:r>
            <a:r>
              <a:rPr lang="en-US" b="1" dirty="0"/>
              <a:t>root element</a:t>
            </a:r>
            <a:r>
              <a:rPr lang="en-US" dirty="0"/>
              <a:t> and branches from the root to </a:t>
            </a:r>
            <a:r>
              <a:rPr lang="en-US" b="1" dirty="0"/>
              <a:t>child elements</a:t>
            </a:r>
            <a:r>
              <a:rPr lang="en-US" dirty="0"/>
              <a:t>.</a:t>
            </a:r>
          </a:p>
          <a:p>
            <a:r>
              <a:rPr lang="en-US" dirty="0"/>
              <a:t>All elements can have sub elements (child elements):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39213" y="5267856"/>
            <a:ext cx="1573999" cy="344803"/>
          </a:xfrm>
          <a:prstGeom prst="wedgeRoundRectCallout">
            <a:avLst>
              <a:gd name="adj1" fmla="val -57618"/>
              <a:gd name="adj2" fmla="val -1420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Child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208212" y="6352597"/>
            <a:ext cx="2438400" cy="344803"/>
          </a:xfrm>
          <a:prstGeom prst="wedgeRoundRectCallout">
            <a:avLst>
              <a:gd name="adj1" fmla="val -59257"/>
              <a:gd name="adj2" fmla="val 103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Closing Tag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60951" y="5156533"/>
            <a:ext cx="914400" cy="344803"/>
          </a:xfrm>
          <a:prstGeom prst="wedgeRoundRectCallout">
            <a:avLst>
              <a:gd name="adj1" fmla="val 33559"/>
              <a:gd name="adj2" fmla="val -8126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89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1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Prolog (Optional)</a:t>
            </a:r>
            <a:endParaRPr lang="bg-BG" dirty="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226835" y="1696637"/>
            <a:ext cx="11657738" cy="4224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800" b="1" noProof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</a:t>
            </a:r>
            <a:r>
              <a:rPr lang="en-US" sz="1800" b="1" noProof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UTF-8"&gt;</a:t>
            </a:r>
            <a:endParaRPr lang="en-US" sz="1800" b="1" noProof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18758" y="1151121"/>
            <a:ext cx="11664281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3198812" y="1227829"/>
            <a:ext cx="1143000" cy="344803"/>
          </a:xfrm>
          <a:prstGeom prst="wedgeRoundRectCallout">
            <a:avLst>
              <a:gd name="adj1" fmla="val -40270"/>
              <a:gd name="adj2" fmla="val 9523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Prolog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04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1359</Words>
  <Application>Microsoft Office PowerPoint</Application>
  <PresentationFormat>Custom</PresentationFormat>
  <Paragraphs>330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XML Processing </vt:lpstr>
      <vt:lpstr>Table of Contents</vt:lpstr>
      <vt:lpstr>Questions</vt:lpstr>
      <vt:lpstr>PowerPoint Presentation</vt:lpstr>
      <vt:lpstr>XML Specifics</vt:lpstr>
      <vt:lpstr>XML Example</vt:lpstr>
      <vt:lpstr>XML Function</vt:lpstr>
      <vt:lpstr>XML Structure</vt:lpstr>
      <vt:lpstr>XML Prolog (Optional)</vt:lpstr>
      <vt:lpstr>XML Root</vt:lpstr>
      <vt:lpstr>XML Element</vt:lpstr>
      <vt:lpstr>XML Attribute</vt:lpstr>
      <vt:lpstr>XML Child</vt:lpstr>
      <vt:lpstr>XML Structure</vt:lpstr>
      <vt:lpstr>XML Structure</vt:lpstr>
      <vt:lpstr>JAXB</vt:lpstr>
      <vt:lpstr>JAXB Initialization</vt:lpstr>
      <vt:lpstr>JAXB Annotations</vt:lpstr>
      <vt:lpstr>Export Single Object to XML</vt:lpstr>
      <vt:lpstr>Export Single Object to XML</vt:lpstr>
      <vt:lpstr>Export Multiple Object to XML</vt:lpstr>
      <vt:lpstr>Export Multiple Object to XML</vt:lpstr>
      <vt:lpstr>Import Single Object from XML</vt:lpstr>
      <vt:lpstr>Import Single Object from XML</vt:lpstr>
      <vt:lpstr>Import Multiple Object to XML</vt:lpstr>
      <vt:lpstr>Summary</vt:lpstr>
      <vt:lpstr>XML Processing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Advanced – Hibernate</dc:title>
  <dc:subject>Software Development Course</dc:subject>
  <dc:creator/>
  <cp:keywords>softuni, databases, hibernate, ef, ORM, JDBC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2017-08-01T06:55:54Z</dcterms:modified>
  <cp:category>https://softuni.bg/trainings/1444/databases-advanced-hibernate-october-2016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